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C060D-7F0D-41FF-9E76-A4B19B4FCB5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25751-200F-4466-B74E-EE82C38ED8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25751-200F-4466-B74E-EE82C38ED8F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5CCA-B0E6-4745-9B48-B99E9446D225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86EBC24-EAC8-4120-882D-64B721F170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5CCA-B0E6-4745-9B48-B99E9446D225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BC24-EAC8-4120-882D-64B721F17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5CCA-B0E6-4745-9B48-B99E9446D225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BC24-EAC8-4120-882D-64B721F17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5CCA-B0E6-4745-9B48-B99E9446D225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BC24-EAC8-4120-882D-64B721F170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5CCA-B0E6-4745-9B48-B99E9446D225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6EBC24-EAC8-4120-882D-64B721F17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5CCA-B0E6-4745-9B48-B99E9446D225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BC24-EAC8-4120-882D-64B721F170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5CCA-B0E6-4745-9B48-B99E9446D225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BC24-EAC8-4120-882D-64B721F170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5CCA-B0E6-4745-9B48-B99E9446D225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BC24-EAC8-4120-882D-64B721F17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5CCA-B0E6-4745-9B48-B99E9446D225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BC24-EAC8-4120-882D-64B721F17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5CCA-B0E6-4745-9B48-B99E9446D225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BC24-EAC8-4120-882D-64B721F170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5CCA-B0E6-4745-9B48-B99E9446D225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6EBC24-EAC8-4120-882D-64B721F170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F95CCA-B0E6-4745-9B48-B99E9446D225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6EBC24-EAC8-4120-882D-64B721F17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5/15			Warm Up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happens in the Electoral College?</a:t>
            </a:r>
            <a:endParaRPr lang="en-US" sz="3600" b="1" dirty="0"/>
          </a:p>
        </p:txBody>
      </p:sp>
      <p:pic>
        <p:nvPicPr>
          <p:cNvPr id="3074" name="Picture 2" descr="http://royalpurplenews.com/wp-content/uploads/2012/11/Scal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905000"/>
            <a:ext cx="7162800" cy="472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Objective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Assess knowledge of content that might appear on the HSA government exam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date:  Monday, May 18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AM exams</a:t>
            </a:r>
          </a:p>
          <a:p>
            <a:pPr lvl="1"/>
            <a:r>
              <a:rPr lang="en-US" sz="4000" dirty="0" smtClean="0"/>
              <a:t>MC Lab:  A – </a:t>
            </a:r>
            <a:r>
              <a:rPr lang="en-US" sz="4000" dirty="0" err="1" smtClean="0"/>
              <a:t>Cre</a:t>
            </a:r>
            <a:endParaRPr lang="en-US" sz="4000" dirty="0" smtClean="0"/>
          </a:p>
          <a:p>
            <a:pPr lvl="1"/>
            <a:r>
              <a:rPr lang="en-US" sz="4000" dirty="0" smtClean="0"/>
              <a:t>A200:  </a:t>
            </a:r>
            <a:r>
              <a:rPr lang="en-US" sz="4000" dirty="0" err="1" smtClean="0"/>
              <a:t>Dav</a:t>
            </a:r>
            <a:r>
              <a:rPr lang="en-US" sz="4000" dirty="0" smtClean="0"/>
              <a:t> – </a:t>
            </a:r>
            <a:r>
              <a:rPr lang="en-US" sz="4000" dirty="0" err="1" smtClean="0"/>
              <a:t>Hou</a:t>
            </a:r>
            <a:endParaRPr lang="en-US" sz="4000" dirty="0" smtClean="0"/>
          </a:p>
          <a:p>
            <a:pPr lvl="1"/>
            <a:r>
              <a:rPr lang="en-US" sz="4000" dirty="0" smtClean="0"/>
              <a:t>A202:  </a:t>
            </a:r>
            <a:r>
              <a:rPr lang="en-US" sz="4000" dirty="0" err="1" smtClean="0"/>
              <a:t>Jor</a:t>
            </a:r>
            <a:r>
              <a:rPr lang="en-US" sz="4000" dirty="0" smtClean="0"/>
              <a:t> – </a:t>
            </a:r>
            <a:r>
              <a:rPr lang="en-US" sz="4000" dirty="0" err="1" smtClean="0"/>
              <a:t>Mer</a:t>
            </a:r>
            <a:endParaRPr lang="en-US" sz="4000" dirty="0" smtClean="0"/>
          </a:p>
          <a:p>
            <a:pPr lvl="1"/>
            <a:r>
              <a:rPr lang="en-US" sz="4000" dirty="0" smtClean="0"/>
              <a:t>A215:  Moo – Sag</a:t>
            </a:r>
          </a:p>
          <a:p>
            <a:pPr lvl="1"/>
            <a:r>
              <a:rPr lang="en-US" sz="4000" dirty="0" smtClean="0"/>
              <a:t>MC Floor:  San - You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Whaaaaaaat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Constructed Responses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Rubric – a top score =s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447800"/>
            <a:ext cx="7772400" cy="5410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This </a:t>
            </a:r>
            <a:r>
              <a:rPr lang="en-US" sz="2800" b="1" dirty="0" smtClean="0"/>
              <a:t>response shows understanding of the content, question, and/or problem. The response is insightful, integrates knowledge, and demonstrates powerful application.</a:t>
            </a:r>
            <a:endParaRPr lang="en-US" sz="2800" dirty="0" smtClean="0"/>
          </a:p>
          <a:p>
            <a:pPr lvl="1"/>
            <a:r>
              <a:rPr lang="en-US" sz="2800" dirty="0" smtClean="0"/>
              <a:t>The application shows powerful evidence of higher order thinking skills.</a:t>
            </a:r>
          </a:p>
          <a:p>
            <a:pPr lvl="1"/>
            <a:r>
              <a:rPr lang="en-US" sz="2800" dirty="0" smtClean="0"/>
              <a:t>Concepts are accurate and well supported.</a:t>
            </a:r>
          </a:p>
          <a:p>
            <a:pPr lvl="1"/>
            <a:r>
              <a:rPr lang="en-US" sz="2800" dirty="0" smtClean="0"/>
              <a:t>There are no misconceptions.</a:t>
            </a:r>
          </a:p>
          <a:p>
            <a:pPr lvl="1"/>
            <a:r>
              <a:rPr lang="en-US" sz="2800" dirty="0" smtClean="0"/>
              <a:t>The response is comprehensive.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2057400" cy="2677656"/>
          </a:xfrm>
          <a:prstGeom prst="rightArrowCallout">
            <a:avLst>
              <a:gd name="adj1" fmla="val 20455"/>
              <a:gd name="adj2" fmla="val 15909"/>
              <a:gd name="adj3" fmla="val 25000"/>
              <a:gd name="adj4" fmla="val 75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Print" pitchFamily="2" charset="0"/>
              </a:rPr>
              <a:t>Meaning you say more than they are asking for</a:t>
            </a:r>
            <a:endParaRPr lang="en-US" sz="24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one:  Read 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 a civil case, plaintiffs and defendants often reach out-of-court settlements instead of bringing a case to trial.</a:t>
            </a:r>
          </a:p>
          <a:p>
            <a:pPr lvl="1"/>
            <a:r>
              <a:rPr lang="en-US" sz="2800" dirty="0" smtClean="0"/>
              <a:t>Describe the advantages and disadvantages of an out-of-court settlement.</a:t>
            </a:r>
          </a:p>
          <a:p>
            <a:pPr lvl="1"/>
            <a:r>
              <a:rPr lang="en-US" sz="2800" dirty="0" smtClean="0"/>
              <a:t>Should judges and attorneys encourage out-of-court settlements? Explain why or why not.</a:t>
            </a:r>
          </a:p>
          <a:p>
            <a:pPr lvl="1"/>
            <a:r>
              <a:rPr lang="en-US" sz="2800" dirty="0" smtClean="0"/>
              <a:t>Include details and examples to support your answer.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19800"/>
            <a:ext cx="8229600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egoe Print" pitchFamily="2" charset="0"/>
              </a:rPr>
              <a:t>What is this question asking you to do?</a:t>
            </a:r>
            <a:endParaRPr lang="en-US" sz="2800" b="1" dirty="0"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19800"/>
            <a:ext cx="8229600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egoe Print" pitchFamily="2" charset="0"/>
              </a:rPr>
              <a:t>What is main topic of this question?</a:t>
            </a:r>
            <a:endParaRPr lang="en-US" sz="28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Aharoni"/>
        <a:ea typeface=""/>
        <a:cs typeface=""/>
      </a:majorFont>
      <a:minorFont>
        <a:latin typeface="Tahoma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631</TotalTime>
  <Words>210</Words>
  <Application>Microsoft Office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Equity</vt:lpstr>
      <vt:lpstr>5/15   Warm Up</vt:lpstr>
      <vt:lpstr>Objective</vt:lpstr>
      <vt:lpstr>Exam date:  Monday, May 18th </vt:lpstr>
      <vt:lpstr>Constructed Responses</vt:lpstr>
      <vt:lpstr>The Rubric – a top score =s 4</vt:lpstr>
      <vt:lpstr>Step one:  Read the Question</vt:lpstr>
    </vt:vector>
  </TitlesOfParts>
  <Company>Howard County Public School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5/1   Warm Up</dc:title>
  <dc:creator>.</dc:creator>
  <cp:lastModifiedBy>.</cp:lastModifiedBy>
  <cp:revision>4</cp:revision>
  <dcterms:created xsi:type="dcterms:W3CDTF">2013-05-01T13:49:50Z</dcterms:created>
  <dcterms:modified xsi:type="dcterms:W3CDTF">2015-05-14T19:29:50Z</dcterms:modified>
</cp:coreProperties>
</file>