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9" r:id="rId15"/>
    <p:sldId id="320" r:id="rId16"/>
    <p:sldId id="317" r:id="rId17"/>
    <p:sldId id="318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000099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9" autoAdjust="0"/>
    <p:restoredTop sz="90994" autoAdjust="0"/>
  </p:normalViewPr>
  <p:slideViewPr>
    <p:cSldViewPr>
      <p:cViewPr>
        <p:scale>
          <a:sx n="50" d="100"/>
          <a:sy n="50" d="100"/>
        </p:scale>
        <p:origin x="-138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A1D12B-D5FA-4BA0-B754-45DA56E524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D1358B-23C8-40A6-B3F3-549C9D21AF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D7924-FDFF-4DF0-88F8-1D8239D69E3A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37CD2-04D0-43FA-ACD2-1687B19BA2D5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B08D4-B446-4073-A718-ABF6EEAE2411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56DA2-DE7B-4DA5-BEB2-70A61E495F37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97ABF-130A-4BCC-872E-766A8FA2FB8E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56ADE-9561-41A6-BA9D-14B72E507C5E}" type="slidenum">
              <a:rPr lang="en-US"/>
              <a:pPr/>
              <a:t>14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ECA51-256F-433F-A55F-7F89B25C9726}" type="slidenum">
              <a:rPr lang="en-US"/>
              <a:pPr/>
              <a:t>15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51F1F-8ECA-48A5-95C6-03780E29AB9F}" type="slidenum">
              <a:rPr lang="en-US"/>
              <a:pPr/>
              <a:t>16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B4816-28E2-4C91-A37E-7CD64CEC5BDF}" type="slidenum">
              <a:rPr lang="en-US"/>
              <a:pPr/>
              <a:t>17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B7120-7BE5-496B-96B9-DAD8C05E10C9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713BA-10D5-4B04-9349-9B5968D31B9B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B88C6-D088-495C-AAEC-6595831A1EF9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D125F-5708-4C25-8714-8209A6E5DEF7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6D8FB-77E3-4EA2-B7B7-1B75A725EB5F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F89C5-9AC2-4581-8439-F2A953AC9A0C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A3434-708A-4D36-B4FD-FAEEDFA2B50A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935F5-0431-4D94-8EB2-3F49135A3170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B90A7-4725-49CC-83F9-42E1A63E5C7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03111-14F6-4644-ADE6-AF5012539434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CDA48-5CF8-420A-8F27-A13E5B39C940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543C0-B3FA-4E6D-87C7-DCE88A09B0E7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3B2AF3-17E5-44F0-9597-90564559A5BE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0D161-4F6C-4FB3-B689-755A3A29E4D6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F3B9E-98EC-4DE6-9FF1-311C30DACF8D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A5307-E6B0-454F-988D-8A197A2F5E80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256BB-6CEA-4CF0-8AAE-6DD68195D7BC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C7461-E563-43B3-94A1-1FCF9F611CF4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DEF3E-2086-49A5-9206-7F700448E657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19D10-46F1-4A76-AEA2-E09F1CB77D6C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2929F-8778-4227-9EC7-906AF2B5F656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108EA-24CD-4BFA-8574-B6B6BA03C966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83F50-1C8B-4DAE-87CC-5E4B63E8145C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E3AC1-6171-41F7-876F-BD58AE349BD5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C8569-C7BC-43B5-94F4-A363239E24D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AE0D8-4EDB-4CDB-9777-001BFBD7E90E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D7F1B-B447-4716-B297-72AFA47B4A4F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2B410-94F5-4607-BDEA-AEE2C652BA9C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3362A-B396-4AA6-BF72-5078E25F4B02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454ED-25F9-40AE-9208-9545C75DC0A3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93ED2-294E-44B3-9A4D-F7860FBBE619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0D6B9-777B-4D1C-ABF8-57F42745578E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69D8C-57F3-406C-B3B7-74B8649F5BBB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EE8FB-3AF9-438F-864B-9328F1713F08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BD79B-78EF-4613-BA44-5F1F254A575E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F40DA-6624-4E79-8910-4BB0EBB53E7B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5322D6-9D11-4007-AE82-19688D96317F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229FA-FD0F-4385-BDA6-0939B678F6ED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93343-1B7B-4E41-BED6-F6145E3E3628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C995E-005B-4279-943B-C294653F9AB8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4380D-B848-4679-9574-995CA23553EF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4E2A8-BEBF-4F30-AEC5-55AAAD24764D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41138-999A-4B2A-9E97-A07148A1F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97EA5-255C-46B8-B95E-F9EC13624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9621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340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0582F-83AC-4067-9819-5B2188E85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CCA08-D1D0-49BC-962D-72B432664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31653-B998-43CD-B951-0A008059D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B36A8-1EB7-43A2-A534-6C063DD42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2B54E-63EC-4A4F-934A-60A38A7D9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66B4C-CDDA-4EEA-97E8-EC3A5EFC7C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85CF3-86E6-485D-AE59-228032AE0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466BD-6CFA-4AF5-9D60-02D1B71E3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333A5-47ED-4F26-8AB8-C7508FC79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879987-F155-49A4-8430-3CD9CF04DB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4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3" action="ppaction://hlinksldjump"/>
              </a:rPr>
              <a:t>200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4" action="ppaction://hlinksldjump"/>
              </a:rPr>
              <a:t>300</a:t>
            </a:r>
            <a:endParaRPr lang="en-US" sz="3600" b="1">
              <a:latin typeface="Tahoma" pitchFamily="34" charset="0"/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5" action="ppaction://hlinksldjump"/>
              </a:rPr>
              <a:t>400</a:t>
            </a:r>
            <a:endParaRPr lang="en-US" sz="3600" b="1">
              <a:latin typeface="Tahoma" pitchFamily="34" charset="0"/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6" action="ppaction://hlinksldjump"/>
              </a:rPr>
              <a:t>500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7" action="ppaction://hlinksldjump"/>
              </a:rPr>
              <a:t>100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8" action="ppaction://hlinksldjump"/>
              </a:rPr>
              <a:t>200</a:t>
            </a:r>
            <a:endParaRPr lang="en-US" sz="3600" b="1">
              <a:latin typeface="Tahoma" pitchFamily="34" charset="0"/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9" action="ppaction://hlinksldjump"/>
              </a:rPr>
              <a:t>300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0" action="ppaction://hlinksldjump"/>
              </a:rPr>
              <a:t>400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1" action="ppaction://hlinksldjump"/>
              </a:rPr>
              <a:t>500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2" action="ppaction://hlinksldjump"/>
              </a:rPr>
              <a:t>100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3" action="ppaction://hlinksldjump"/>
              </a:rPr>
              <a:t>200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4" action="ppaction://hlinksldjump"/>
              </a:rPr>
              <a:t>300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5" action="ppaction://hlinksldjump"/>
              </a:rPr>
              <a:t>400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6" action="ppaction://hlinksldjump"/>
              </a:rPr>
              <a:t>500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7" action="ppaction://hlinksldjump"/>
              </a:rPr>
              <a:t>100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8" action="ppaction://hlinksldjump"/>
              </a:rPr>
              <a:t>200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19" action="ppaction://hlinksldjump"/>
              </a:rPr>
              <a:t>300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20" action="ppaction://hlinksldjump"/>
              </a:rPr>
              <a:t>400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21" action="ppaction://hlinksldjump"/>
              </a:rPr>
              <a:t>500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22" action="ppaction://hlinksldjump"/>
              </a:rPr>
              <a:t>100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23" action="ppaction://hlinksldjump"/>
              </a:rPr>
              <a:t>200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24" action="ppaction://hlinksldjump"/>
              </a:rPr>
              <a:t>300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25" action="ppaction://hlinksldjump"/>
              </a:rPr>
              <a:t>400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rId26" action="ppaction://hlinksldjump"/>
              </a:rPr>
              <a:t>500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Tahoma" pitchFamily="34" charset="0"/>
                <a:hlinkClick r:id="" action="ppaction://hlinkshowjump?jump=nextslide"/>
              </a:rPr>
              <a:t>100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Vocab</a:t>
            </a:r>
            <a:r>
              <a:rPr lang="en-US" sz="2800" b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The</a:t>
            </a:r>
          </a:p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Constitution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Federalism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D of I</a:t>
            </a:r>
          </a:p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&amp;</a:t>
            </a:r>
          </a:p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A of C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Types of </a:t>
            </a:r>
          </a:p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8077200" cy="4800600"/>
          </a:xfrm>
        </p:spPr>
        <p:txBody>
          <a:bodyPr/>
          <a:lstStyle/>
          <a:p>
            <a:r>
              <a:rPr lang="en-US" sz="5400"/>
              <a:t>Why is the principle of limited government important to our democracy?</a:t>
            </a:r>
          </a:p>
        </p:txBody>
      </p:sp>
      <p:sp>
        <p:nvSpPr>
          <p:cNvPr id="114696" name="Rectangle 2056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6248400"/>
            <a:ext cx="6400800" cy="609600"/>
          </a:xfrm>
          <a:noFill/>
          <a:ln/>
        </p:spPr>
        <p:txBody>
          <a:bodyPr/>
          <a:lstStyle/>
          <a:p>
            <a:pPr algn="r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457200" y="1143000"/>
            <a:ext cx="8153400" cy="4419600"/>
          </a:xfrm>
        </p:spPr>
        <p:txBody>
          <a:bodyPr/>
          <a:lstStyle/>
          <a:p>
            <a:r>
              <a:rPr lang="en-US" sz="5400" dirty="0"/>
              <a:t>It keeps government officials from abusing their power and helps preserve individual rights</a:t>
            </a:r>
            <a:r>
              <a:rPr lang="en-US" sz="5400" dirty="0" smtClean="0"/>
              <a:t>. (</a:t>
            </a:r>
            <a:r>
              <a:rPr lang="en-US" sz="5400" dirty="0" smtClean="0"/>
              <a:t>Q11)</a:t>
            </a:r>
            <a:endParaRPr lang="en-US" sz="5400" dirty="0"/>
          </a:p>
        </p:txBody>
      </p:sp>
      <p:sp>
        <p:nvSpPr>
          <p:cNvPr id="116747" name="Rectangle 1035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6248400" cy="533400"/>
          </a:xfrm>
          <a:noFill/>
          <a:ln/>
        </p:spPr>
        <p:txBody>
          <a:bodyPr/>
          <a:lstStyle/>
          <a:p>
            <a:pPr algn="l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696200" cy="4724400"/>
          </a:xfrm>
        </p:spPr>
        <p:txBody>
          <a:bodyPr/>
          <a:lstStyle/>
          <a:p>
            <a:r>
              <a:rPr lang="en-US" sz="6000"/>
              <a:t>What are the first 10 amendments called?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172200"/>
            <a:ext cx="6400800" cy="685800"/>
          </a:xfrm>
        </p:spPr>
        <p:txBody>
          <a:bodyPr/>
          <a:lstStyle/>
          <a:p>
            <a:pPr algn="r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6000" dirty="0"/>
              <a:t>The Bill of </a:t>
            </a:r>
            <a:r>
              <a:rPr lang="en-US" sz="6000" dirty="0" smtClean="0"/>
              <a:t>Rights</a:t>
            </a:r>
            <a:br>
              <a:rPr lang="en-US" sz="6000" dirty="0" smtClean="0"/>
            </a:br>
            <a:r>
              <a:rPr lang="en-US" sz="6000" dirty="0" smtClean="0"/>
              <a:t>(</a:t>
            </a:r>
            <a:r>
              <a:rPr lang="en-US" sz="6000" dirty="0" smtClean="0"/>
              <a:t>Q13, </a:t>
            </a:r>
            <a:r>
              <a:rPr lang="en-US" sz="6000" dirty="0" smtClean="0"/>
              <a:t>bullet 4)</a:t>
            </a:r>
            <a:endParaRPr lang="en-US" sz="6000" dirty="0"/>
          </a:p>
        </p:txBody>
      </p:sp>
      <p:sp>
        <p:nvSpPr>
          <p:cNvPr id="120842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4800600"/>
          </a:xfrm>
        </p:spPr>
        <p:txBody>
          <a:bodyPr/>
          <a:lstStyle/>
          <a:p>
            <a:r>
              <a:rPr lang="en-US" sz="6000" dirty="0" smtClean="0"/>
              <a:t>In which part of the Constitution would you find the </a:t>
            </a:r>
            <a:r>
              <a:rPr lang="en-US" sz="6000" i="1" dirty="0" smtClean="0"/>
              <a:t>Full Faith and Credit </a:t>
            </a:r>
            <a:r>
              <a:rPr lang="en-US" sz="6000" dirty="0" smtClean="0"/>
              <a:t>clause?</a:t>
            </a:r>
            <a:endParaRPr lang="en-US" sz="6000" dirty="0"/>
          </a:p>
        </p:txBody>
      </p:sp>
      <p:sp>
        <p:nvSpPr>
          <p:cNvPr id="126984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r>
              <a:rPr lang="en-US" sz="6600" dirty="0" smtClean="0"/>
              <a:t>Article IV – </a:t>
            </a:r>
            <a:r>
              <a:rPr lang="en-US" sz="6000" b="0" dirty="0" smtClean="0"/>
              <a:t>relationship between states, that states have to honor rulings &amp; licenses from other states (</a:t>
            </a:r>
            <a:r>
              <a:rPr lang="en-US" sz="6000" b="0" dirty="0" smtClean="0"/>
              <a:t>Q10)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129033" name="Rectangle 205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4724400"/>
          </a:xfrm>
        </p:spPr>
        <p:txBody>
          <a:bodyPr/>
          <a:lstStyle/>
          <a:p>
            <a:r>
              <a:rPr lang="en-US" sz="6000"/>
              <a:t>Name two amendments that protects the rights of individuals accused of a crime.</a:t>
            </a:r>
          </a:p>
        </p:txBody>
      </p:sp>
      <p:sp>
        <p:nvSpPr>
          <p:cNvPr id="122889" name="Rectangle 2057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228600" y="1066800"/>
            <a:ext cx="8915400" cy="4495800"/>
          </a:xfrm>
        </p:spPr>
        <p:txBody>
          <a:bodyPr/>
          <a:lstStyle/>
          <a:p>
            <a:r>
              <a:rPr lang="en-US" sz="6000"/>
              <a:t>Amendments 5, 6 &amp; 8</a:t>
            </a:r>
          </a:p>
        </p:txBody>
      </p:sp>
      <p:sp>
        <p:nvSpPr>
          <p:cNvPr id="124937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4724400"/>
          </a:xfrm>
        </p:spPr>
        <p:txBody>
          <a:bodyPr/>
          <a:lstStyle/>
          <a:p>
            <a:r>
              <a:rPr lang="en-US" sz="6000"/>
              <a:t>Why is the Constitution referred to as a “living” document?</a:t>
            </a:r>
          </a:p>
        </p:txBody>
      </p:sp>
      <p:sp>
        <p:nvSpPr>
          <p:cNvPr id="131080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4724400"/>
          </a:xfrm>
        </p:spPr>
        <p:txBody>
          <a:bodyPr/>
          <a:lstStyle/>
          <a:p>
            <a:r>
              <a:rPr lang="en-US" sz="6000"/>
              <a:t>Because it can be changed as the needs of society changes</a:t>
            </a:r>
          </a:p>
        </p:txBody>
      </p:sp>
      <p:sp>
        <p:nvSpPr>
          <p:cNvPr id="133129" name="Rectangle 205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924800" cy="5943600"/>
          </a:xfrm>
        </p:spPr>
        <p:txBody>
          <a:bodyPr/>
          <a:lstStyle/>
          <a:p>
            <a:r>
              <a:rPr lang="en-US" sz="4800"/>
              <a:t>What principle of gov’t established the power of the Supreme Court to rule an act or law of Congress or the states unconstitutional?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6172200"/>
            <a:ext cx="6248400" cy="533400"/>
          </a:xfrm>
          <a:noFill/>
          <a:ln/>
        </p:spPr>
        <p:txBody>
          <a:bodyPr/>
          <a:lstStyle/>
          <a:p>
            <a:pPr algn="r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5105400"/>
          </a:xfrm>
        </p:spPr>
        <p:txBody>
          <a:bodyPr/>
          <a:lstStyle/>
          <a:p>
            <a:r>
              <a:rPr lang="en-US" sz="6000"/>
              <a:t>What was the Connecticut Compromise (Great Compromise)?</a:t>
            </a:r>
          </a:p>
        </p:txBody>
      </p:sp>
      <p:sp>
        <p:nvSpPr>
          <p:cNvPr id="13517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610600" cy="5715000"/>
          </a:xfrm>
        </p:spPr>
        <p:txBody>
          <a:bodyPr/>
          <a:lstStyle/>
          <a:p>
            <a:r>
              <a:rPr lang="en-US" sz="5400" dirty="0"/>
              <a:t>Est. representation in the legislative branch</a:t>
            </a:r>
            <a:br>
              <a:rPr lang="en-US" sz="5400" dirty="0"/>
            </a:br>
            <a:r>
              <a:rPr lang="en-US" sz="5400" dirty="0"/>
              <a:t>(bicameral; 2 houses—one with equal representation &amp; one with proportional representation</a:t>
            </a:r>
            <a:r>
              <a:rPr lang="en-US" sz="5400" dirty="0" smtClean="0"/>
              <a:t>) </a:t>
            </a:r>
            <a:r>
              <a:rPr lang="en-US" sz="5400" dirty="0" smtClean="0">
                <a:solidFill>
                  <a:srgbClr val="FFFF00"/>
                </a:solidFill>
              </a:rPr>
              <a:t>Q7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137225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534400" cy="4572000"/>
          </a:xfrm>
        </p:spPr>
        <p:txBody>
          <a:bodyPr/>
          <a:lstStyle/>
          <a:p>
            <a:r>
              <a:rPr lang="en-US" sz="6000"/>
              <a:t>What are the powers specifically written in the Constitution known as?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5943600"/>
            <a:ext cx="6400800" cy="914400"/>
          </a:xfrm>
        </p:spPr>
        <p:txBody>
          <a:bodyPr/>
          <a:lstStyle/>
          <a:p>
            <a:pPr algn="r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153400" cy="3505200"/>
          </a:xfrm>
        </p:spPr>
        <p:txBody>
          <a:bodyPr/>
          <a:lstStyle/>
          <a:p>
            <a:r>
              <a:rPr lang="en-US" sz="6000" dirty="0"/>
              <a:t>Enumerated</a:t>
            </a:r>
            <a:br>
              <a:rPr lang="en-US" sz="6000" dirty="0"/>
            </a:br>
            <a:r>
              <a:rPr lang="en-US" sz="6000" dirty="0"/>
              <a:t>or Delegated (Expressed; Penned</a:t>
            </a:r>
            <a:r>
              <a:rPr lang="en-US" sz="6000" dirty="0" smtClean="0"/>
              <a:t>)</a:t>
            </a:r>
            <a:br>
              <a:rPr lang="en-US" sz="6000" dirty="0" smtClean="0"/>
            </a:br>
            <a:r>
              <a:rPr lang="en-US" sz="6000" dirty="0" smtClean="0">
                <a:solidFill>
                  <a:srgbClr val="FFFF00"/>
                </a:solidFill>
              </a:rPr>
              <a:t>Q14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141323" name="Rectangle 103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r>
              <a:rPr lang="en-US" sz="6000"/>
              <a:t>The national government and state governments both can levy taxes. This is known as what power?</a:t>
            </a:r>
          </a:p>
        </p:txBody>
      </p:sp>
      <p:sp>
        <p:nvSpPr>
          <p:cNvPr id="143368" name="Rectangle 2056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dirty="0"/>
              <a:t>Concurrent </a:t>
            </a:r>
            <a:r>
              <a:rPr lang="en-US" sz="6000" dirty="0" smtClean="0"/>
              <a:t>Power</a:t>
            </a:r>
            <a:br>
              <a:rPr lang="en-US" sz="6000" dirty="0" smtClean="0"/>
            </a:br>
            <a:r>
              <a:rPr lang="en-US" sz="6000" dirty="0" smtClean="0"/>
              <a:t>(</a:t>
            </a:r>
            <a:r>
              <a:rPr lang="en-US" sz="6000" dirty="0" smtClean="0"/>
              <a:t>Q14)</a:t>
            </a:r>
            <a:endParaRPr lang="en-US" sz="6000" dirty="0"/>
          </a:p>
        </p:txBody>
      </p:sp>
      <p:sp>
        <p:nvSpPr>
          <p:cNvPr id="1454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4495800"/>
          </a:xfrm>
        </p:spPr>
        <p:txBody>
          <a:bodyPr/>
          <a:lstStyle/>
          <a:p>
            <a:r>
              <a:rPr lang="en-US" sz="6000"/>
              <a:t>What establishes the Constitution as the highest law of the land? </a:t>
            </a:r>
          </a:p>
        </p:txBody>
      </p:sp>
      <p:sp>
        <p:nvSpPr>
          <p:cNvPr id="147464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6000" dirty="0"/>
              <a:t>The Supremacy </a:t>
            </a:r>
            <a:r>
              <a:rPr lang="en-US" sz="6000" dirty="0" smtClean="0"/>
              <a:t>Clause (Q10)</a:t>
            </a:r>
            <a:endParaRPr lang="en-US" sz="6000" dirty="0"/>
          </a:p>
        </p:txBody>
      </p:sp>
      <p:sp>
        <p:nvSpPr>
          <p:cNvPr id="1495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382000" cy="4648200"/>
          </a:xfrm>
        </p:spPr>
        <p:txBody>
          <a:bodyPr/>
          <a:lstStyle/>
          <a:p>
            <a:r>
              <a:rPr lang="en-US" sz="5400"/>
              <a:t>What type of powers come from the “Necessary &amp; Proper” or Elastic Clause?</a:t>
            </a:r>
          </a:p>
        </p:txBody>
      </p:sp>
      <p:sp>
        <p:nvSpPr>
          <p:cNvPr id="151560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077200" cy="4191000"/>
          </a:xfrm>
        </p:spPr>
        <p:txBody>
          <a:bodyPr/>
          <a:lstStyle/>
          <a:p>
            <a:r>
              <a:rPr lang="en-US" sz="7200" dirty="0"/>
              <a:t>Implied </a:t>
            </a:r>
            <a:r>
              <a:rPr lang="en-US" sz="7200" dirty="0" smtClean="0"/>
              <a:t>Powers (</a:t>
            </a:r>
            <a:r>
              <a:rPr lang="en-US" sz="7200" dirty="0" smtClean="0"/>
              <a:t>Q10, 14)</a:t>
            </a:r>
            <a:endParaRPr lang="en-US" sz="7200" dirty="0"/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228600" y="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  <a:latin typeface="Tahoma" pitchFamily="34" charset="0"/>
              </a:rPr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/>
              <a:t>	Judicial Review</a:t>
            </a:r>
            <a:br>
              <a:rPr lang="en-US" sz="6600" dirty="0" smtClean="0"/>
            </a:br>
            <a:r>
              <a:rPr lang="en-US" sz="6000" b="0" dirty="0" smtClean="0"/>
              <a:t>(</a:t>
            </a:r>
            <a:r>
              <a:rPr lang="en-US" sz="6000" b="0" dirty="0" smtClean="0"/>
              <a:t>Q12: </a:t>
            </a:r>
            <a:r>
              <a:rPr lang="en-US" sz="6000" b="0" dirty="0" smtClean="0"/>
              <a:t>Which Supreme Court case established this principle?)</a:t>
            </a:r>
            <a:endParaRPr lang="en-US" sz="6600" b="0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6248400" cy="533400"/>
          </a:xfrm>
        </p:spPr>
        <p:txBody>
          <a:bodyPr/>
          <a:lstStyle/>
          <a:p>
            <a:pPr algn="l"/>
            <a:r>
              <a:rPr lang="en-US"/>
              <a:t>Vocabulary</a:t>
            </a: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5181600"/>
          </a:xfrm>
        </p:spPr>
        <p:txBody>
          <a:bodyPr/>
          <a:lstStyle/>
          <a:p>
            <a:r>
              <a:rPr lang="en-US" sz="6000"/>
              <a:t>How is the formal amendment process an example of federalism?</a:t>
            </a:r>
          </a:p>
        </p:txBody>
      </p:sp>
      <p:sp>
        <p:nvSpPr>
          <p:cNvPr id="1556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990600"/>
            <a:ext cx="8610600" cy="4800600"/>
          </a:xfrm>
        </p:spPr>
        <p:txBody>
          <a:bodyPr/>
          <a:lstStyle/>
          <a:p>
            <a:r>
              <a:rPr lang="en-US" sz="5400" dirty="0"/>
              <a:t>Because the proposal process requires Congressional approval and the ratification process requires state approval</a:t>
            </a:r>
            <a:r>
              <a:rPr lang="en-US" sz="5400" dirty="0" smtClean="0"/>
              <a:t>. </a:t>
            </a:r>
            <a:br>
              <a:rPr lang="en-US" sz="5400" dirty="0" smtClean="0"/>
            </a:br>
            <a:r>
              <a:rPr lang="en-US" sz="5400" dirty="0" smtClean="0"/>
              <a:t>(</a:t>
            </a:r>
            <a:r>
              <a:rPr lang="en-US" sz="5400" dirty="0" smtClean="0"/>
              <a:t>Q13, </a:t>
            </a:r>
            <a:r>
              <a:rPr lang="en-US" sz="5400" dirty="0" smtClean="0"/>
              <a:t>bullet 2)</a:t>
            </a:r>
            <a:endParaRPr lang="en-US" sz="5400" dirty="0"/>
          </a:p>
        </p:txBody>
      </p:sp>
      <p:sp>
        <p:nvSpPr>
          <p:cNvPr id="15770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28600" y="0"/>
            <a:ext cx="6400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Federalism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3429000"/>
          </a:xfrm>
        </p:spPr>
        <p:txBody>
          <a:bodyPr/>
          <a:lstStyle/>
          <a:p>
            <a:r>
              <a:rPr lang="en-US" sz="6000"/>
              <a:t>What are the three inalienable or natural rights?</a:t>
            </a:r>
          </a:p>
        </p:txBody>
      </p:sp>
      <p:sp>
        <p:nvSpPr>
          <p:cNvPr id="159753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077200" cy="3581400"/>
          </a:xfrm>
        </p:spPr>
        <p:txBody>
          <a:bodyPr/>
          <a:lstStyle/>
          <a:p>
            <a:r>
              <a:rPr lang="en-US" sz="6000" dirty="0"/>
              <a:t>Life, liberty, &amp; the pursuit of </a:t>
            </a:r>
            <a:r>
              <a:rPr lang="en-US" sz="6000" dirty="0" smtClean="0"/>
              <a:t>happiness (or property) </a:t>
            </a:r>
            <a:r>
              <a:rPr lang="en-US" sz="6000" dirty="0" smtClean="0">
                <a:solidFill>
                  <a:srgbClr val="FFFF00"/>
                </a:solidFill>
              </a:rPr>
              <a:t>Q4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4343400"/>
          </a:xfrm>
        </p:spPr>
        <p:txBody>
          <a:bodyPr/>
          <a:lstStyle/>
          <a:p>
            <a:r>
              <a:rPr lang="en-US" sz="6000"/>
              <a:t>What was the main problem with the Articles of Confederation?</a:t>
            </a:r>
          </a:p>
        </p:txBody>
      </p:sp>
      <p:sp>
        <p:nvSpPr>
          <p:cNvPr id="163848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153400" cy="4572000"/>
          </a:xfrm>
        </p:spPr>
        <p:txBody>
          <a:bodyPr/>
          <a:lstStyle/>
          <a:p>
            <a:r>
              <a:rPr lang="en-US" sz="6000" dirty="0"/>
              <a:t>It gave most of the power to the states (weak national government</a:t>
            </a:r>
            <a:r>
              <a:rPr lang="en-US" sz="6000" dirty="0" smtClean="0"/>
              <a:t>). </a:t>
            </a:r>
            <a:r>
              <a:rPr lang="en-US" sz="6000" dirty="0" smtClean="0">
                <a:solidFill>
                  <a:srgbClr val="FFFF00"/>
                </a:solidFill>
              </a:rPr>
              <a:t>Q6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16589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915400" cy="4724400"/>
          </a:xfrm>
        </p:spPr>
        <p:txBody>
          <a:bodyPr/>
          <a:lstStyle/>
          <a:p>
            <a:r>
              <a:rPr lang="en-US" sz="6000"/>
              <a:t>Whose ideas most influenced the writing of the Declaration of Independence?</a:t>
            </a:r>
          </a:p>
        </p:txBody>
      </p:sp>
      <p:sp>
        <p:nvSpPr>
          <p:cNvPr id="167944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6600" dirty="0"/>
              <a:t>John </a:t>
            </a:r>
            <a:r>
              <a:rPr lang="en-US" sz="6600" dirty="0" smtClean="0"/>
              <a:t>Locke</a:t>
            </a:r>
            <a:br>
              <a:rPr lang="en-US" sz="6600" dirty="0" smtClean="0"/>
            </a:br>
            <a:r>
              <a:rPr lang="en-US" sz="6600" dirty="0" smtClean="0"/>
              <a:t>(Q4)</a:t>
            </a:r>
            <a:endParaRPr lang="en-US" sz="6600" dirty="0"/>
          </a:p>
        </p:txBody>
      </p:sp>
      <p:sp>
        <p:nvSpPr>
          <p:cNvPr id="16999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152400" y="1295400"/>
            <a:ext cx="8991600" cy="3200400"/>
          </a:xfrm>
        </p:spPr>
        <p:txBody>
          <a:bodyPr/>
          <a:lstStyle/>
          <a:p>
            <a:r>
              <a:rPr lang="en-US" sz="6000"/>
              <a:t>What was the purpose of the Declaration of Independence?</a:t>
            </a:r>
          </a:p>
        </p:txBody>
      </p:sp>
      <p:sp>
        <p:nvSpPr>
          <p:cNvPr id="172040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990600"/>
            <a:ext cx="8458200" cy="4495800"/>
          </a:xfrm>
        </p:spPr>
        <p:txBody>
          <a:bodyPr/>
          <a:lstStyle/>
          <a:p>
            <a:r>
              <a:rPr lang="en-US" sz="6000" dirty="0"/>
              <a:t>The colonies voiced their displeasure with England &amp; declared their independence</a:t>
            </a:r>
            <a:r>
              <a:rPr lang="en-US" sz="6000" dirty="0" smtClean="0"/>
              <a:t>. </a:t>
            </a:r>
            <a:r>
              <a:rPr lang="en-US" sz="6000" dirty="0" smtClean="0">
                <a:solidFill>
                  <a:srgbClr val="FFFF00"/>
                </a:solidFill>
              </a:rPr>
              <a:t>Q4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17408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en-US" sz="5400"/>
              <a:t>What principle of gov’t is demonstrated when people participate in general elections?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6096000"/>
            <a:ext cx="6400800" cy="762000"/>
          </a:xfrm>
          <a:noFill/>
          <a:ln/>
        </p:spPr>
        <p:txBody>
          <a:bodyPr/>
          <a:lstStyle/>
          <a:p>
            <a:pPr algn="r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915400" cy="5105400"/>
          </a:xfrm>
        </p:spPr>
        <p:txBody>
          <a:bodyPr/>
          <a:lstStyle/>
          <a:p>
            <a:r>
              <a:rPr lang="en-US" sz="6000"/>
              <a:t>What was the only branch of government that existed under the Articles of Confederation?</a:t>
            </a:r>
          </a:p>
        </p:txBody>
      </p:sp>
      <p:sp>
        <p:nvSpPr>
          <p:cNvPr id="17613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" y="990600"/>
            <a:ext cx="8991600" cy="2971800"/>
          </a:xfrm>
        </p:spPr>
        <p:txBody>
          <a:bodyPr/>
          <a:lstStyle/>
          <a:p>
            <a:pPr algn="ctr"/>
            <a:r>
              <a:rPr lang="en-US" sz="6000" dirty="0"/>
              <a:t>Legislative Branch</a:t>
            </a:r>
            <a:br>
              <a:rPr lang="en-US" sz="6000" dirty="0"/>
            </a:br>
            <a:r>
              <a:rPr lang="en-US" sz="6000" dirty="0"/>
              <a:t> </a:t>
            </a:r>
            <a:r>
              <a:rPr lang="en-US" sz="5400" dirty="0"/>
              <a:t>(Unicameral Congress</a:t>
            </a:r>
            <a:r>
              <a:rPr lang="en-US" sz="5400" dirty="0" smtClean="0"/>
              <a:t>) </a:t>
            </a:r>
            <a:r>
              <a:rPr lang="en-US" sz="5400" dirty="0" smtClean="0">
                <a:solidFill>
                  <a:srgbClr val="FFFF00"/>
                </a:solidFill>
              </a:rPr>
              <a:t>Q6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1781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Declaration of Ind. &amp; Articles of Confed.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458200" cy="4876800"/>
          </a:xfrm>
        </p:spPr>
        <p:txBody>
          <a:bodyPr/>
          <a:lstStyle/>
          <a:p>
            <a:r>
              <a:rPr lang="en-US" sz="6000"/>
              <a:t>What type of government gives most of the power to a national government?</a:t>
            </a:r>
          </a:p>
        </p:txBody>
      </p:sp>
      <p:sp>
        <p:nvSpPr>
          <p:cNvPr id="180232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153400" cy="1143000"/>
          </a:xfrm>
        </p:spPr>
        <p:txBody>
          <a:bodyPr/>
          <a:lstStyle/>
          <a:p>
            <a:pPr algn="ctr"/>
            <a:r>
              <a:rPr lang="en-US" sz="6000" dirty="0"/>
              <a:t>Unitary </a:t>
            </a:r>
            <a:r>
              <a:rPr lang="en-US" sz="6000" dirty="0" smtClean="0"/>
              <a:t>Government </a:t>
            </a:r>
            <a:r>
              <a:rPr lang="en-US" sz="6000" dirty="0" smtClean="0">
                <a:solidFill>
                  <a:srgbClr val="FFFF00"/>
                </a:solidFill>
              </a:rPr>
              <a:t>Q5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105400"/>
          </a:xfrm>
        </p:spPr>
        <p:txBody>
          <a:bodyPr/>
          <a:lstStyle/>
          <a:p>
            <a:r>
              <a:rPr lang="en-US" sz="6000"/>
              <a:t>Which type of government allows its citizens to criticize it?</a:t>
            </a:r>
          </a:p>
        </p:txBody>
      </p:sp>
      <p:sp>
        <p:nvSpPr>
          <p:cNvPr id="184330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algn="ctr"/>
            <a:r>
              <a:rPr lang="en-US" sz="6000" dirty="0"/>
              <a:t>Democracy</a:t>
            </a:r>
          </a:p>
        </p:txBody>
      </p:sp>
      <p:sp>
        <p:nvSpPr>
          <p:cNvPr id="1863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r>
              <a:rPr lang="en-US" sz="6000"/>
              <a:t>What type of government involves all citizens in government decision-making?</a:t>
            </a:r>
          </a:p>
        </p:txBody>
      </p:sp>
      <p:sp>
        <p:nvSpPr>
          <p:cNvPr id="188426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305800" cy="1143000"/>
          </a:xfrm>
        </p:spPr>
        <p:txBody>
          <a:bodyPr/>
          <a:lstStyle/>
          <a:p>
            <a:pPr algn="ctr"/>
            <a:r>
              <a:rPr lang="en-US" sz="6000" dirty="0"/>
              <a:t>Direct </a:t>
            </a:r>
            <a:r>
              <a:rPr lang="en-US" sz="6000" dirty="0" smtClean="0"/>
              <a:t>democracy </a:t>
            </a:r>
            <a:br>
              <a:rPr lang="en-US" sz="6000" dirty="0" smtClean="0"/>
            </a:br>
            <a:r>
              <a:rPr lang="en-US" sz="6000" dirty="0" smtClean="0">
                <a:solidFill>
                  <a:srgbClr val="FFFF00"/>
                </a:solidFill>
              </a:rPr>
              <a:t>Q3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1904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4876800"/>
          </a:xfrm>
        </p:spPr>
        <p:txBody>
          <a:bodyPr/>
          <a:lstStyle/>
          <a:p>
            <a:r>
              <a:rPr lang="en-US" sz="6000"/>
              <a:t>Under what type of government would the press be most restricted?</a:t>
            </a:r>
          </a:p>
        </p:txBody>
      </p:sp>
      <p:sp>
        <p:nvSpPr>
          <p:cNvPr id="192520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6600" dirty="0" smtClean="0"/>
              <a:t>Authoritarian (dictatorship, autocracy)</a:t>
            </a:r>
            <a:br>
              <a:rPr lang="en-US" sz="6600" dirty="0" smtClean="0"/>
            </a:br>
            <a:r>
              <a:rPr lang="en-US" sz="6600" dirty="0" smtClean="0">
                <a:solidFill>
                  <a:srgbClr val="FFFF00"/>
                </a:solidFill>
              </a:rPr>
              <a:t>Q2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240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5400" dirty="0"/>
              <a:t>Popular </a:t>
            </a:r>
            <a:r>
              <a:rPr lang="en-US" sz="5400" dirty="0" smtClean="0"/>
              <a:t>Sovereignty</a:t>
            </a:r>
            <a:br>
              <a:rPr lang="en-US" sz="5400" dirty="0" smtClean="0"/>
            </a:br>
            <a:r>
              <a:rPr lang="en-US" sz="5400" dirty="0" smtClean="0"/>
              <a:t>(</a:t>
            </a:r>
            <a:r>
              <a:rPr lang="en-US" sz="5400" dirty="0" smtClean="0"/>
              <a:t>Q11)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104458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6248400" cy="533400"/>
          </a:xfrm>
          <a:noFill/>
          <a:ln/>
        </p:spPr>
        <p:txBody>
          <a:bodyPr/>
          <a:lstStyle/>
          <a:p>
            <a:pPr algn="l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343400"/>
          </a:xfrm>
        </p:spPr>
        <p:txBody>
          <a:bodyPr/>
          <a:lstStyle/>
          <a:p>
            <a:r>
              <a:rPr lang="en-US" sz="5400"/>
              <a:t>What are two ways of describing the type of government the United States has?</a:t>
            </a:r>
          </a:p>
        </p:txBody>
      </p:sp>
      <p:sp>
        <p:nvSpPr>
          <p:cNvPr id="19661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6172200"/>
            <a:ext cx="7543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3733800"/>
          </a:xfrm>
        </p:spPr>
        <p:txBody>
          <a:bodyPr/>
          <a:lstStyle/>
          <a:p>
            <a:pPr algn="ctr"/>
            <a:r>
              <a:rPr lang="en-US" sz="6000"/>
              <a:t>Federal System </a:t>
            </a:r>
            <a:br>
              <a:rPr lang="en-US" sz="6000"/>
            </a:br>
            <a:r>
              <a:rPr lang="en-US" sz="6000"/>
              <a:t>(Representative Democracy, Republic)</a:t>
            </a:r>
          </a:p>
        </p:txBody>
      </p:sp>
      <p:sp>
        <p:nvSpPr>
          <p:cNvPr id="19866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543800" cy="685800"/>
          </a:xfrm>
          <a:noFill/>
          <a:ln/>
        </p:spPr>
        <p:txBody>
          <a:bodyPr/>
          <a:lstStyle/>
          <a:p>
            <a:pPr algn="l"/>
            <a:r>
              <a:rPr lang="en-US"/>
              <a:t>Types of Gov’t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5257800"/>
          </a:xfrm>
        </p:spPr>
        <p:txBody>
          <a:bodyPr/>
          <a:lstStyle/>
          <a:p>
            <a:r>
              <a:rPr lang="en-US" sz="6000"/>
              <a:t>What are three of the four purposes of gov’t?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6172200"/>
            <a:ext cx="6400800" cy="685800"/>
          </a:xfrm>
          <a:noFill/>
          <a:ln/>
        </p:spPr>
        <p:txBody>
          <a:bodyPr/>
          <a:lstStyle/>
          <a:p>
            <a:pPr algn="r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4191000"/>
          </a:xfrm>
        </p:spPr>
        <p:txBody>
          <a:bodyPr/>
          <a:lstStyle/>
          <a:p>
            <a:r>
              <a:rPr lang="en-US" sz="5400" dirty="0"/>
              <a:t>Provide for public services, maintain public order, preserve national security &amp; economic </a:t>
            </a:r>
            <a:r>
              <a:rPr lang="en-US" sz="5400" dirty="0" smtClean="0"/>
              <a:t>spending</a:t>
            </a:r>
            <a:br>
              <a:rPr lang="en-US" sz="5400" dirty="0" smtClean="0"/>
            </a:br>
            <a:r>
              <a:rPr lang="en-US" sz="5400" dirty="0" smtClean="0"/>
              <a:t>(Q1)</a:t>
            </a:r>
            <a:endParaRPr lang="en-US" sz="5400" dirty="0"/>
          </a:p>
        </p:txBody>
      </p:sp>
      <p:sp>
        <p:nvSpPr>
          <p:cNvPr id="108554" name="Rectangle 308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6248400" cy="533400"/>
          </a:xfrm>
          <a:noFill/>
          <a:ln/>
        </p:spPr>
        <p:txBody>
          <a:bodyPr/>
          <a:lstStyle/>
          <a:p>
            <a:pPr algn="l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4572000"/>
          </a:xfrm>
        </p:spPr>
        <p:txBody>
          <a:bodyPr/>
          <a:lstStyle/>
          <a:p>
            <a:r>
              <a:rPr lang="en-US" sz="5400"/>
              <a:t>Describe the significance of the Mayflower Compact.</a:t>
            </a:r>
          </a:p>
        </p:txBody>
      </p:sp>
      <p:sp>
        <p:nvSpPr>
          <p:cNvPr id="110600" name="Rectangle 3080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019800"/>
            <a:ext cx="6400800" cy="838200"/>
          </a:xfrm>
          <a:noFill/>
          <a:ln/>
        </p:spPr>
        <p:txBody>
          <a:bodyPr/>
          <a:lstStyle/>
          <a:p>
            <a:pPr algn="r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4343400"/>
          </a:xfrm>
        </p:spPr>
        <p:txBody>
          <a:bodyPr/>
          <a:lstStyle/>
          <a:p>
            <a:r>
              <a:rPr lang="en-US" sz="5400"/>
              <a:t>It was the first example of a written constitution and of self government in the colonies.</a:t>
            </a:r>
          </a:p>
        </p:txBody>
      </p:sp>
      <p:sp>
        <p:nvSpPr>
          <p:cNvPr id="112650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6248400" cy="533400"/>
          </a:xfrm>
          <a:noFill/>
          <a:ln/>
        </p:spPr>
        <p:txBody>
          <a:bodyPr/>
          <a:lstStyle/>
          <a:p>
            <a:pPr algn="l"/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758</Words>
  <Application>Microsoft Office PowerPoint</Application>
  <PresentationFormat>On-screen Show (4:3)</PresentationFormat>
  <Paragraphs>185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What principle of gov’t established the power of the Supreme Court to rule an act or law of Congress or the states unconstitutional?</vt:lpstr>
      <vt:lpstr> Judicial Review (Q12: Which Supreme Court case established this principle?)</vt:lpstr>
      <vt:lpstr>What principle of gov’t is demonstrated when people participate in general elections?</vt:lpstr>
      <vt:lpstr>Popular Sovereignty (Q11) </vt:lpstr>
      <vt:lpstr>What are three of the four purposes of gov’t?</vt:lpstr>
      <vt:lpstr>Provide for public services, maintain public order, preserve national security &amp; economic spending (Q1)</vt:lpstr>
      <vt:lpstr>Describe the significance of the Mayflower Compact.</vt:lpstr>
      <vt:lpstr>It was the first example of a written constitution and of self government in the colonies.</vt:lpstr>
      <vt:lpstr>Why is the principle of limited government important to our democracy?</vt:lpstr>
      <vt:lpstr>It keeps government officials from abusing their power and helps preserve individual rights. (Q11)</vt:lpstr>
      <vt:lpstr>What are the first 10 amendments called?</vt:lpstr>
      <vt:lpstr>The Bill of Rights (Q13, bullet 4)</vt:lpstr>
      <vt:lpstr>In which part of the Constitution would you find the Full Faith and Credit clause?</vt:lpstr>
      <vt:lpstr>Article IV – relationship between states, that states have to honor rulings &amp; licenses from other states (Q10) </vt:lpstr>
      <vt:lpstr>Name two amendments that protects the rights of individuals accused of a crime.</vt:lpstr>
      <vt:lpstr>Amendments 5, 6 &amp; 8</vt:lpstr>
      <vt:lpstr>Why is the Constitution referred to as a “living” document?</vt:lpstr>
      <vt:lpstr>Because it can be changed as the needs of society changes</vt:lpstr>
      <vt:lpstr>What was the Connecticut Compromise (Great Compromise)?</vt:lpstr>
      <vt:lpstr>Est. representation in the legislative branch (bicameral; 2 houses—one with equal representation &amp; one with proportional representation) Q7</vt:lpstr>
      <vt:lpstr>What are the powers specifically written in the Constitution known as?</vt:lpstr>
      <vt:lpstr>Enumerated or Delegated (Expressed; Penned) Q14</vt:lpstr>
      <vt:lpstr>The national government and state governments both can levy taxes. This is known as what power?</vt:lpstr>
      <vt:lpstr>Concurrent Power (Q14)</vt:lpstr>
      <vt:lpstr>What establishes the Constitution as the highest law of the land? </vt:lpstr>
      <vt:lpstr>The Supremacy Clause (Q10)</vt:lpstr>
      <vt:lpstr>What type of powers come from the “Necessary &amp; Proper” or Elastic Clause?</vt:lpstr>
      <vt:lpstr>Implied Powers (Q10, 14)</vt:lpstr>
      <vt:lpstr>How is the formal amendment process an example of federalism?</vt:lpstr>
      <vt:lpstr>Because the proposal process requires Congressional approval and the ratification process requires state approval.  (Q13, bullet 2)</vt:lpstr>
      <vt:lpstr>What are the three inalienable or natural rights?</vt:lpstr>
      <vt:lpstr>Life, liberty, &amp; the pursuit of happiness (or property) Q4</vt:lpstr>
      <vt:lpstr>What was the main problem with the Articles of Confederation?</vt:lpstr>
      <vt:lpstr>It gave most of the power to the states (weak national government). Q6</vt:lpstr>
      <vt:lpstr>Whose ideas most influenced the writing of the Declaration of Independence?</vt:lpstr>
      <vt:lpstr>John Locke (Q4)</vt:lpstr>
      <vt:lpstr>What was the purpose of the Declaration of Independence?</vt:lpstr>
      <vt:lpstr>The colonies voiced their displeasure with England &amp; declared their independence. Q4</vt:lpstr>
      <vt:lpstr>What was the only branch of government that existed under the Articles of Confederation?</vt:lpstr>
      <vt:lpstr>Legislative Branch  (Unicameral Congress) Q6</vt:lpstr>
      <vt:lpstr>What type of government gives most of the power to a national government?</vt:lpstr>
      <vt:lpstr>Unitary Government Q5</vt:lpstr>
      <vt:lpstr>Which type of government allows its citizens to criticize it?</vt:lpstr>
      <vt:lpstr>Democracy</vt:lpstr>
      <vt:lpstr>What type of government involves all citizens in government decision-making?</vt:lpstr>
      <vt:lpstr>Direct democracy  Q3</vt:lpstr>
      <vt:lpstr>Under what type of government would the press be most restricted?</vt:lpstr>
      <vt:lpstr>Authoritarian (dictatorship, autocracy) Q2</vt:lpstr>
      <vt:lpstr>What are two ways of describing the type of government the United States has?</vt:lpstr>
      <vt:lpstr>Federal System  (Representative Democracy, Republic)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.</cp:lastModifiedBy>
  <cp:revision>70</cp:revision>
  <dcterms:created xsi:type="dcterms:W3CDTF">1998-08-19T17:45:48Z</dcterms:created>
  <dcterms:modified xsi:type="dcterms:W3CDTF">2014-10-27T08:08:51Z</dcterms:modified>
</cp:coreProperties>
</file>